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5" r:id="rId5"/>
    <p:sldId id="267" r:id="rId6"/>
    <p:sldId id="264" r:id="rId7"/>
    <p:sldId id="262" r:id="rId8"/>
    <p:sldId id="261" r:id="rId9"/>
    <p:sldId id="269" r:id="rId10"/>
    <p:sldId id="260" r:id="rId11"/>
    <p:sldId id="270" r:id="rId12"/>
    <p:sldId id="259" r:id="rId13"/>
    <p:sldId id="258" r:id="rId14"/>
  </p:sldIdLst>
  <p:sldSz cx="12192000" cy="6858000"/>
  <p:notesSz cx="6858000" cy="97345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77" d="100"/>
          <a:sy n="77" d="100"/>
        </p:scale>
        <p:origin x="2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9508-34FF-4E90-8B2C-FE38CBF51DCF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90A0-03AC-440C-A5F8-A2ACBE6952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418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9508-34FF-4E90-8B2C-FE38CBF51DCF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90A0-03AC-440C-A5F8-A2ACBE6952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3918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9508-34FF-4E90-8B2C-FE38CBF51DCF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90A0-03AC-440C-A5F8-A2ACBE6952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5472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9508-34FF-4E90-8B2C-FE38CBF51DCF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90A0-03AC-440C-A5F8-A2ACBE6952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367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9508-34FF-4E90-8B2C-FE38CBF51DCF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90A0-03AC-440C-A5F8-A2ACBE6952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124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9508-34FF-4E90-8B2C-FE38CBF51DCF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90A0-03AC-440C-A5F8-A2ACBE6952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1972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9508-34FF-4E90-8B2C-FE38CBF51DCF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90A0-03AC-440C-A5F8-A2ACBE6952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4852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9508-34FF-4E90-8B2C-FE38CBF51DCF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90A0-03AC-440C-A5F8-A2ACBE6952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447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9508-34FF-4E90-8B2C-FE38CBF51DCF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90A0-03AC-440C-A5F8-A2ACBE6952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93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9508-34FF-4E90-8B2C-FE38CBF51DCF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90A0-03AC-440C-A5F8-A2ACBE6952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5923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09508-34FF-4E90-8B2C-FE38CBF51DCF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90A0-03AC-440C-A5F8-A2ACBE6952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383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09508-34FF-4E90-8B2C-FE38CBF51DCF}" type="datetimeFigureOut">
              <a:rPr lang="fr-FR" smtClean="0"/>
              <a:t>13/10/2017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990A0-03AC-440C-A5F8-A2ACBE6952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473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’image contient peut-être : une personne ou plus et plein ai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496730"/>
              </a:clrFrom>
              <a:clrTo>
                <a:srgbClr val="49673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8" y="0"/>
            <a:ext cx="122079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1" y="285692"/>
            <a:ext cx="2449671" cy="7563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333850" y="2223885"/>
            <a:ext cx="9334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Rapport Activités groupe Adulte </a:t>
            </a:r>
            <a:r>
              <a:rPr lang="fr-FR" sz="2800" i="1" dirty="0"/>
              <a:t>(route/piste) </a:t>
            </a:r>
          </a:p>
          <a:p>
            <a:pPr algn="ctr"/>
            <a:r>
              <a:rPr lang="fr-FR" sz="2400" dirty="0"/>
              <a:t>Saison </a:t>
            </a:r>
            <a:r>
              <a:rPr lang="fr-FR" sz="2400" dirty="0" smtClean="0"/>
              <a:t>2016-2017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825982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1" y="285692"/>
            <a:ext cx="2449671" cy="7563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48584" y="1493127"/>
            <a:ext cx="96892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b="1" u="sng" dirty="0"/>
              <a:t>Bénévolats et organisations municipales :</a:t>
            </a:r>
            <a:endParaRPr lang="fr-FR" sz="2400" dirty="0"/>
          </a:p>
          <a:p>
            <a:r>
              <a:rPr lang="fr-FR" sz="2400" dirty="0"/>
              <a:t> </a:t>
            </a:r>
          </a:p>
          <a:p>
            <a:r>
              <a:rPr lang="fr-FR" sz="2400" dirty="0"/>
              <a:t>Participation tjrs impressionnante et en nombre du clubs aux organisations municipales : 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fr-FR" sz="2400" dirty="0" err="1"/>
              <a:t>Oct</a:t>
            </a:r>
            <a:r>
              <a:rPr lang="fr-FR" sz="2400" dirty="0"/>
              <a:t> Rose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fr-FR" sz="2400" dirty="0"/>
              <a:t>Téléthon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fr-FR" sz="2400" dirty="0"/>
              <a:t>Fête du sport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fr-FR" sz="2400" dirty="0"/>
              <a:t>Mars bleu</a:t>
            </a:r>
          </a:p>
          <a:p>
            <a:r>
              <a:rPr lang="fr-FR" sz="2400" dirty="0"/>
              <a:t> et pour cela la ville vous en est très reconnaissante </a:t>
            </a:r>
          </a:p>
          <a:p>
            <a:r>
              <a:rPr lang="fr-FR" sz="2400" dirty="0"/>
              <a:t>et vous remercie très sincèrement.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13" y="466056"/>
            <a:ext cx="2434722" cy="18196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66027"/>
            <a:ext cx="2338839" cy="175412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4131" y="2736809"/>
            <a:ext cx="1782462" cy="237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52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1" y="285692"/>
            <a:ext cx="2449671" cy="7563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40441" y="1324308"/>
            <a:ext cx="96892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b="1" u="sng" dirty="0" smtClean="0"/>
              <a:t>Bilan </a:t>
            </a:r>
            <a:r>
              <a:rPr lang="fr-FR" sz="2400" b="1" u="sng" dirty="0" err="1" smtClean="0"/>
              <a:t>Corrida’Bar</a:t>
            </a:r>
            <a:r>
              <a:rPr lang="fr-FR" sz="2400" b="1" u="sng" dirty="0" smtClean="0"/>
              <a:t> 2016</a:t>
            </a:r>
            <a:r>
              <a:rPr lang="fr-FR" sz="2400" b="1" u="sng" dirty="0"/>
              <a:t> :</a:t>
            </a:r>
            <a:endParaRPr lang="fr-FR" sz="2400" dirty="0"/>
          </a:p>
          <a:p>
            <a:r>
              <a:rPr lang="fr-FR" sz="2400" dirty="0"/>
              <a:t> </a:t>
            </a:r>
          </a:p>
          <a:p>
            <a:pPr marL="342900" indent="-342900">
              <a:buFontTx/>
              <a:buChar char="-"/>
            </a:pPr>
            <a:r>
              <a:rPr lang="fr-FR" sz="2400" dirty="0" smtClean="0"/>
              <a:t>313 inscrits (272 en 2015) </a:t>
            </a:r>
            <a:r>
              <a:rPr lang="fr-FR" sz="2400" dirty="0" smtClean="0">
                <a:solidFill>
                  <a:srgbClr val="FF0000"/>
                </a:solidFill>
              </a:rPr>
              <a:t>+15%</a:t>
            </a:r>
          </a:p>
          <a:p>
            <a:pPr marL="342900" indent="-342900">
              <a:buFontTx/>
              <a:buChar char="-"/>
            </a:pPr>
            <a:r>
              <a:rPr lang="fr-FR" sz="2400" dirty="0" smtClean="0"/>
              <a:t>40 inscrits sur la course « jeunes »</a:t>
            </a:r>
          </a:p>
          <a:p>
            <a:pPr marL="342900" indent="-342900">
              <a:buFontTx/>
              <a:buChar char="-"/>
            </a:pPr>
            <a:r>
              <a:rPr lang="fr-FR" sz="2400" dirty="0" smtClean="0"/>
              <a:t>Excédent de 361€</a:t>
            </a:r>
          </a:p>
          <a:p>
            <a:pPr marL="342900" indent="-342900">
              <a:buFontTx/>
              <a:buChar char="-"/>
            </a:pPr>
            <a:r>
              <a:rPr lang="fr-FR" sz="2400" dirty="0" smtClean="0"/>
              <a:t>Retours très positif</a:t>
            </a:r>
          </a:p>
          <a:p>
            <a:pPr marL="342900" indent="-342900">
              <a:buFontTx/>
              <a:buChar char="-"/>
            </a:pPr>
            <a:r>
              <a:rPr lang="fr-FR" sz="2400" dirty="0" smtClean="0"/>
              <a:t>Parcours légèrement modifié par rapport à 2015 </a:t>
            </a:r>
          </a:p>
          <a:p>
            <a:pPr marL="342900" indent="-342900">
              <a:buFontTx/>
              <a:buChar char="-"/>
            </a:pPr>
            <a:r>
              <a:rPr lang="fr-FR" sz="2400" dirty="0" smtClean="0"/>
              <a:t>(plus difficile mais plus facile à gérer)</a:t>
            </a:r>
          </a:p>
          <a:p>
            <a:pPr marL="342900" indent="-342900">
              <a:buFontTx/>
              <a:buChar char="-"/>
            </a:pPr>
            <a:r>
              <a:rPr lang="fr-FR" sz="2400" dirty="0" smtClean="0"/>
              <a:t>Eclairage à revoir rue Danton/ rue Château Gaillard</a:t>
            </a:r>
          </a:p>
          <a:p>
            <a:pPr marL="342900" indent="-342900">
              <a:buFontTx/>
              <a:buChar char="-"/>
            </a:pPr>
            <a:r>
              <a:rPr lang="fr-FR" sz="2400" dirty="0" smtClean="0"/>
              <a:t>Ambiance très appréciée avec l’échauffement </a:t>
            </a:r>
          </a:p>
          <a:p>
            <a:pPr marL="342900" indent="-342900">
              <a:buFontTx/>
              <a:buChar char="-"/>
            </a:pPr>
            <a:r>
              <a:rPr lang="fr-FR" sz="2400" dirty="0" smtClean="0"/>
              <a:t>collectif et beaucoup de personnes déguisées </a:t>
            </a:r>
          </a:p>
          <a:p>
            <a:pPr marL="342900" indent="-342900">
              <a:buFontTx/>
              <a:buChar char="-"/>
            </a:pPr>
            <a:r>
              <a:rPr lang="fr-FR" sz="2400" dirty="0" smtClean="0"/>
              <a:t>Gros niveau sportif quand même </a:t>
            </a:r>
          </a:p>
          <a:p>
            <a:pPr marL="342900" indent="-342900">
              <a:buFontTx/>
              <a:buChar char="-"/>
            </a:pPr>
            <a:endParaRPr lang="fr-FR" sz="2400" dirty="0" smtClean="0"/>
          </a:p>
          <a:p>
            <a:pPr marL="342900" indent="-342900">
              <a:buFontTx/>
              <a:buChar char="-"/>
            </a:pPr>
            <a:endParaRPr lang="fr-FR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107" y="4211014"/>
            <a:ext cx="4072832" cy="227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0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1" y="285692"/>
            <a:ext cx="2449671" cy="756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4203" y="1324308"/>
            <a:ext cx="1072112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Bilan de la saison :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Toujours beaucoup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records personnels cette année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Participation en hausse aux cross et sur piste.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Esprit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convivial qui a fait, qui fait et qui fera la force du club toujours aussi présent.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Toujours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plus en plus de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filles et l’arrivée de nouveaux talents!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Groupe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plaisant à entrainer et qui est demandeur et à la volonté de progresser</a:t>
            </a:r>
          </a:p>
          <a:p>
            <a:pPr algn="just">
              <a:spcAft>
                <a:spcPts val="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Transmission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connaissances : formation d‘un autre entraineur adulte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Absence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Attentes? (soirée colloque,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entrainement!!, stages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?...etc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..)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chacun possède une montre ;-)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233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1" y="285692"/>
            <a:ext cx="2449671" cy="756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2363" y="1709342"/>
            <a:ext cx="656578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Perspectives </a:t>
            </a:r>
            <a:r>
              <a:rPr lang="fr-FR" sz="2000" b="1" u="sng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2017/2018</a:t>
            </a:r>
            <a:r>
              <a:rPr lang="fr-FR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Téléthon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fr-F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Corrida</a:t>
            </a:r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fr-F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 jumelés </a:t>
            </a:r>
            <a:endParaRPr lang="fr-FR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endParaRPr lang="fr-FR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27" y="172994"/>
            <a:ext cx="4648164" cy="642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7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1" y="285692"/>
            <a:ext cx="2449671" cy="756350"/>
          </a:xfrm>
          <a:prstGeom prst="rect">
            <a:avLst/>
          </a:prstGeom>
        </p:spPr>
      </p:pic>
      <p:pic>
        <p:nvPicPr>
          <p:cNvPr id="7" name="Picture 2" descr="L’image contient peut-être : une personne ou plus et plein ai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96730"/>
              </a:clrFrom>
              <a:clrTo>
                <a:srgbClr val="49673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8" y="0"/>
            <a:ext cx="122079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786855" y="1853967"/>
            <a:ext cx="753331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/>
              <a:t>Quelques chiffres:</a:t>
            </a:r>
          </a:p>
          <a:p>
            <a:endParaRPr lang="fr-FR" sz="2400" dirty="0"/>
          </a:p>
          <a:p>
            <a:r>
              <a:rPr lang="fr-FR" sz="2400" dirty="0"/>
              <a:t>Pour </a:t>
            </a:r>
            <a:r>
              <a:rPr lang="fr-FR" sz="2400" dirty="0" smtClean="0"/>
              <a:t>2017, </a:t>
            </a:r>
            <a:r>
              <a:rPr lang="fr-FR" sz="2400" dirty="0"/>
              <a:t>les adultes c’est:</a:t>
            </a:r>
          </a:p>
          <a:p>
            <a:endParaRPr lang="fr-FR" sz="2400" dirty="0"/>
          </a:p>
          <a:p>
            <a:pPr marL="285750" indent="-285750">
              <a:buFontTx/>
              <a:buChar char="-"/>
            </a:pPr>
            <a:r>
              <a:rPr lang="fr-FR" sz="2400" dirty="0" smtClean="0"/>
              <a:t>70 Licenciés (dont 47 « masters »)</a:t>
            </a:r>
            <a:endParaRPr lang="fr-FR" sz="2400" dirty="0"/>
          </a:p>
          <a:p>
            <a:pPr marL="285750" indent="-285750">
              <a:buFontTx/>
              <a:buChar char="-"/>
            </a:pPr>
            <a:r>
              <a:rPr lang="fr-FR" sz="2400" dirty="0"/>
              <a:t> </a:t>
            </a:r>
            <a:r>
              <a:rPr lang="fr-FR" sz="2400" dirty="0" smtClean="0"/>
              <a:t>presque 1/2 de femmes (32)</a:t>
            </a:r>
            <a:endParaRPr lang="fr-FR" sz="2400" dirty="0"/>
          </a:p>
          <a:p>
            <a:pPr marL="285750" indent="-285750">
              <a:buFontTx/>
              <a:buChar char="-"/>
            </a:pPr>
            <a:r>
              <a:rPr lang="fr-FR" sz="2400" dirty="0"/>
              <a:t>1 des 3 plus gros important club de la ville en terme </a:t>
            </a:r>
            <a:r>
              <a:rPr lang="fr-FR" sz="2400" dirty="0" smtClean="0"/>
              <a:t>d’effectifs et toujours en pleine expansion!</a:t>
            </a:r>
          </a:p>
          <a:p>
            <a:pPr marL="285750" indent="-285750">
              <a:buFontTx/>
              <a:buChar char="-"/>
            </a:pPr>
            <a:r>
              <a:rPr lang="fr-FR" sz="2400" dirty="0" smtClean="0"/>
              <a:t>7</a:t>
            </a:r>
            <a:r>
              <a:rPr lang="fr-FR" sz="2400" baseline="30000" dirty="0" smtClean="0"/>
              <a:t>ème</a:t>
            </a:r>
            <a:r>
              <a:rPr lang="fr-FR" sz="2400" dirty="0" smtClean="0"/>
              <a:t> club aubois (318 points) et 22</a:t>
            </a:r>
            <a:r>
              <a:rPr lang="fr-FR" sz="2400" baseline="30000" dirty="0" smtClean="0"/>
              <a:t>ème</a:t>
            </a:r>
            <a:r>
              <a:rPr lang="fr-FR" sz="2400" dirty="0" smtClean="0"/>
              <a:t> régional  idem 2016 à 2pts près.</a:t>
            </a:r>
            <a:endParaRPr lang="fr-FR" sz="2400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8574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1" y="285692"/>
            <a:ext cx="2449671" cy="756350"/>
          </a:xfrm>
          <a:prstGeom prst="rect">
            <a:avLst/>
          </a:prstGeom>
        </p:spPr>
      </p:pic>
      <p:pic>
        <p:nvPicPr>
          <p:cNvPr id="7" name="Picture 2" descr="L’image contient peut-être : une personne ou plus et plein ai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96730"/>
              </a:clrFrom>
              <a:clrTo>
                <a:srgbClr val="49673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8" y="0"/>
            <a:ext cx="122079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280719" y="1426128"/>
            <a:ext cx="9144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/>
              <a:t>Bilan Sportif: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u="sng" dirty="0"/>
              <a:t>Saison de cross: </a:t>
            </a:r>
            <a:r>
              <a:rPr lang="fr-FR" dirty="0" smtClean="0"/>
              <a:t>7 athlètes qualifiés aux inters de cross à </a:t>
            </a:r>
            <a:r>
              <a:rPr lang="fr-FR" dirty="0" err="1"/>
              <a:t>V</a:t>
            </a:r>
            <a:r>
              <a:rPr lang="fr-FR" dirty="0" err="1" smtClean="0"/>
              <a:t>rigne</a:t>
            </a:r>
            <a:r>
              <a:rPr lang="fr-FR" dirty="0" smtClean="0"/>
              <a:t> aux </a:t>
            </a:r>
            <a:r>
              <a:rPr lang="fr-FR" dirty="0"/>
              <a:t>B</a:t>
            </a:r>
            <a:r>
              <a:rPr lang="fr-FR" dirty="0" smtClean="0"/>
              <a:t>ois . Pas de </a:t>
            </a:r>
            <a:r>
              <a:rPr lang="fr-FR" dirty="0" err="1" smtClean="0"/>
              <a:t>qualif</a:t>
            </a:r>
            <a:r>
              <a:rPr lang="fr-FR" dirty="0" smtClean="0"/>
              <a:t> aux France mais Benoit Vice-Champion Aube Cross court.</a:t>
            </a:r>
            <a:endParaRPr lang="fr-FR" dirty="0"/>
          </a:p>
          <a:p>
            <a:r>
              <a:rPr lang="fr-FR" dirty="0"/>
              <a:t>      </a:t>
            </a:r>
            <a:r>
              <a:rPr lang="fr-FR" dirty="0" smtClean="0"/>
              <a:t>Guillaume Cuvier plusieurs Top 5-10 en cross.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u="sng" dirty="0"/>
              <a:t>10Km, Semi, Courses sur route: </a:t>
            </a:r>
          </a:p>
          <a:p>
            <a:pPr marL="742950" lvl="1" indent="-285750">
              <a:buFontTx/>
              <a:buChar char="-"/>
            </a:pPr>
            <a:r>
              <a:rPr lang="fr-FR" dirty="0" smtClean="0"/>
              <a:t>Guillaume plusieurs victoires dans sa catégorie en courses sur route et </a:t>
            </a:r>
            <a:r>
              <a:rPr lang="fr-FR" dirty="0" err="1" smtClean="0"/>
              <a:t>Trail</a:t>
            </a:r>
            <a:r>
              <a:rPr lang="fr-FR" dirty="0" smtClean="0"/>
              <a:t>.</a:t>
            </a:r>
          </a:p>
          <a:p>
            <a:pPr marL="742950" lvl="1" indent="-285750">
              <a:buFontTx/>
              <a:buChar char="-"/>
            </a:pPr>
            <a:r>
              <a:rPr lang="fr-FR" dirty="0" smtClean="0"/>
              <a:t>Caro 1</a:t>
            </a:r>
            <a:r>
              <a:rPr lang="fr-FR" baseline="30000" dirty="0" smtClean="0"/>
              <a:t>ère</a:t>
            </a:r>
            <a:r>
              <a:rPr lang="fr-FR" dirty="0" smtClean="0"/>
              <a:t> au 10Km d’</a:t>
            </a:r>
            <a:r>
              <a:rPr lang="fr-FR" dirty="0" err="1" smtClean="0"/>
              <a:t>Arcis</a:t>
            </a:r>
            <a:r>
              <a:rPr lang="fr-FR" dirty="0" smtClean="0"/>
              <a:t>, 2</a:t>
            </a:r>
            <a:r>
              <a:rPr lang="fr-FR" baseline="30000" dirty="0" smtClean="0"/>
              <a:t>ème</a:t>
            </a:r>
            <a:r>
              <a:rPr lang="fr-FR" dirty="0" smtClean="0"/>
              <a:t> à </a:t>
            </a:r>
            <a:r>
              <a:rPr lang="fr-FR" dirty="0" err="1" smtClean="0"/>
              <a:t>Vaudes</a:t>
            </a:r>
            <a:r>
              <a:rPr lang="fr-FR" dirty="0" smtClean="0"/>
              <a:t>.</a:t>
            </a:r>
          </a:p>
          <a:p>
            <a:pPr marL="742950" lvl="1" indent="-285750">
              <a:buFontTx/>
              <a:buChar char="-"/>
            </a:pPr>
            <a:r>
              <a:rPr lang="fr-FR" dirty="0" smtClean="0"/>
              <a:t>Benoit une dizaine de TOP 5-10 en course sur route</a:t>
            </a:r>
            <a:endParaRPr lang="fr-FR" u="sng" dirty="0"/>
          </a:p>
          <a:p>
            <a:pPr marL="285750" indent="-285750">
              <a:buFontTx/>
              <a:buChar char="-"/>
            </a:pPr>
            <a:endParaRPr lang="fr-FR" u="sng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u="sng" dirty="0"/>
              <a:t>Piste:</a:t>
            </a:r>
            <a:r>
              <a:rPr lang="fr-FR" dirty="0"/>
              <a:t> </a:t>
            </a:r>
          </a:p>
          <a:p>
            <a:pPr lvl="1"/>
            <a:r>
              <a:rPr lang="fr-FR" dirty="0" smtClean="0"/>
              <a:t>-   Benoit vice </a:t>
            </a:r>
            <a:r>
              <a:rPr lang="fr-FR" dirty="0"/>
              <a:t>champion Aube </a:t>
            </a:r>
            <a:r>
              <a:rPr lang="fr-FR" dirty="0" smtClean="0"/>
              <a:t>10000m</a:t>
            </a:r>
          </a:p>
          <a:p>
            <a:pPr marL="742950" lvl="1" indent="-285750">
              <a:buFontTx/>
              <a:buChar char="-"/>
            </a:pPr>
            <a:r>
              <a:rPr lang="fr-FR" dirty="0" smtClean="0"/>
              <a:t>Fred </a:t>
            </a:r>
            <a:r>
              <a:rPr lang="fr-FR" dirty="0"/>
              <a:t>3</a:t>
            </a:r>
            <a:r>
              <a:rPr lang="fr-FR" baseline="30000" dirty="0"/>
              <a:t>ème</a:t>
            </a:r>
            <a:r>
              <a:rPr lang="fr-FR" dirty="0"/>
              <a:t> en vétérans</a:t>
            </a:r>
            <a:r>
              <a:rPr lang="fr-FR" dirty="0" smtClean="0"/>
              <a:t>.</a:t>
            </a:r>
          </a:p>
          <a:p>
            <a:pPr marL="742950" lvl="1" indent="-285750">
              <a:buFontTx/>
              <a:buChar char="-"/>
            </a:pPr>
            <a:r>
              <a:rPr lang="fr-FR" dirty="0" smtClean="0"/>
              <a:t>+ participation en hausse aux soirées « pistes » estivales mais besoin d‘une licence compétition.</a:t>
            </a:r>
            <a:endParaRPr lang="fr-FR" dirty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694" y="3981451"/>
            <a:ext cx="2432754" cy="136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59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1" y="285692"/>
            <a:ext cx="2449671" cy="756350"/>
          </a:xfrm>
          <a:prstGeom prst="rect">
            <a:avLst/>
          </a:prstGeom>
        </p:spPr>
      </p:pic>
      <p:pic>
        <p:nvPicPr>
          <p:cNvPr id="7" name="Picture 2" descr="L’image contient peut-être : une personne ou plus et plein ai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96730"/>
              </a:clrFrom>
              <a:clrTo>
                <a:srgbClr val="49673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8" y="0"/>
            <a:ext cx="122079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041900" y="-58943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27442" t="15882" r="28521" b="14271"/>
          <a:stretch/>
        </p:blipFill>
        <p:spPr>
          <a:xfrm>
            <a:off x="2457974" y="199471"/>
            <a:ext cx="7071920" cy="64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9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1" y="285692"/>
            <a:ext cx="2449671" cy="756350"/>
          </a:xfrm>
          <a:prstGeom prst="rect">
            <a:avLst/>
          </a:prstGeom>
        </p:spPr>
      </p:pic>
      <p:pic>
        <p:nvPicPr>
          <p:cNvPr id="7" name="Picture 2" descr="L’image contient peut-être : une personne ou plus et plein ai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496730"/>
              </a:clrFrom>
              <a:clrTo>
                <a:srgbClr val="49673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8" y="0"/>
            <a:ext cx="122079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041900" y="-58943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27993" t="24689" r="28451" b="3874"/>
          <a:stretch/>
        </p:blipFill>
        <p:spPr>
          <a:xfrm>
            <a:off x="25283" y="546421"/>
            <a:ext cx="5536321" cy="510775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l="27993" t="42304" r="32649" b="9500"/>
          <a:stretch/>
        </p:blipFill>
        <p:spPr>
          <a:xfrm>
            <a:off x="5796276" y="898759"/>
            <a:ext cx="6063463" cy="417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69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12"/>
            <a:ext cx="12192000" cy="685114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1" y="285692"/>
            <a:ext cx="2449671" cy="7563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11727" y="1780196"/>
            <a:ext cx="638961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/>
              <a:t>Bilan Sportif: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u="sng" dirty="0"/>
              <a:t>Marathons: </a:t>
            </a:r>
            <a:r>
              <a:rPr lang="fr-FR" dirty="0"/>
              <a:t>un gros déplacement club à </a:t>
            </a:r>
            <a:r>
              <a:rPr lang="fr-FR" dirty="0" smtClean="0"/>
              <a:t>Séville en début d’année.</a:t>
            </a:r>
            <a:endParaRPr lang="fr-FR" dirty="0"/>
          </a:p>
          <a:p>
            <a:r>
              <a:rPr lang="fr-FR" dirty="0"/>
              <a:t>5</a:t>
            </a:r>
            <a:r>
              <a:rPr lang="fr-FR" dirty="0" smtClean="0"/>
              <a:t> </a:t>
            </a:r>
            <a:r>
              <a:rPr lang="fr-FR" dirty="0"/>
              <a:t>athlètes au </a:t>
            </a:r>
            <a:r>
              <a:rPr lang="fr-FR" dirty="0" smtClean="0"/>
              <a:t>départ avec d’excellents chronos et des recors </a:t>
            </a:r>
            <a:r>
              <a:rPr lang="fr-FR" dirty="0" err="1" smtClean="0"/>
              <a:t>persos</a:t>
            </a:r>
            <a:r>
              <a:rPr lang="fr-FR" dirty="0" smtClean="0"/>
              <a:t>.</a:t>
            </a:r>
          </a:p>
          <a:p>
            <a:endParaRPr lang="fr-FR" dirty="0"/>
          </a:p>
          <a:p>
            <a:r>
              <a:rPr lang="fr-FR" dirty="0" smtClean="0"/>
              <a:t>Et Fred et Sabrina sur Annecy: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397" y="3732925"/>
            <a:ext cx="1918387" cy="255784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069" y="0"/>
            <a:ext cx="3957251" cy="52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9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1" y="285692"/>
            <a:ext cx="2449671" cy="756350"/>
          </a:xfrm>
          <a:prstGeom prst="rect">
            <a:avLst/>
          </a:prstGeom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631647"/>
              </p:ext>
            </p:extLst>
          </p:nvPr>
        </p:nvGraphicFramePr>
        <p:xfrm>
          <a:off x="494948" y="2045811"/>
          <a:ext cx="10922468" cy="4629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0617">
                  <a:extLst>
                    <a:ext uri="{9D8B030D-6E8A-4147-A177-3AD203B41FA5}">
                      <a16:colId xmlns:a16="http://schemas.microsoft.com/office/drawing/2014/main" xmlns="" val="3798128392"/>
                    </a:ext>
                  </a:extLst>
                </a:gridCol>
                <a:gridCol w="2730617">
                  <a:extLst>
                    <a:ext uri="{9D8B030D-6E8A-4147-A177-3AD203B41FA5}">
                      <a16:colId xmlns:a16="http://schemas.microsoft.com/office/drawing/2014/main" xmlns="" val="1369753397"/>
                    </a:ext>
                  </a:extLst>
                </a:gridCol>
                <a:gridCol w="2730617">
                  <a:extLst>
                    <a:ext uri="{9D8B030D-6E8A-4147-A177-3AD203B41FA5}">
                      <a16:colId xmlns:a16="http://schemas.microsoft.com/office/drawing/2014/main" xmlns="" val="3363040643"/>
                    </a:ext>
                  </a:extLst>
                </a:gridCol>
                <a:gridCol w="2730617">
                  <a:extLst>
                    <a:ext uri="{9D8B030D-6E8A-4147-A177-3AD203B41FA5}">
                      <a16:colId xmlns:a16="http://schemas.microsoft.com/office/drawing/2014/main" xmlns="" val="323283502"/>
                    </a:ext>
                  </a:extLst>
                </a:gridCol>
              </a:tblGrid>
              <a:tr h="656927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Semi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Marathon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4146862"/>
                  </a:ext>
                </a:extLst>
              </a:tr>
              <a:tr h="656927">
                <a:tc>
                  <a:txBody>
                    <a:bodyPr/>
                    <a:lstStyle/>
                    <a:p>
                      <a:r>
                        <a:rPr lang="fr-FR" dirty="0"/>
                        <a:t>Séniors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Guillaume 36’12 (12</a:t>
                      </a:r>
                      <a:r>
                        <a:rPr lang="fr-FR" baseline="30000" dirty="0" smtClean="0"/>
                        <a:t>ème</a:t>
                      </a:r>
                      <a:r>
                        <a:rPr lang="fr-FR" dirty="0" smtClean="0"/>
                        <a:t>)</a:t>
                      </a:r>
                    </a:p>
                    <a:p>
                      <a:r>
                        <a:rPr lang="fr-FR" dirty="0" smtClean="0"/>
                        <a:t>Benoit 36’13 (13</a:t>
                      </a:r>
                      <a:r>
                        <a:rPr lang="fr-FR" baseline="30000" dirty="0" smtClean="0"/>
                        <a:t>ème</a:t>
                      </a:r>
                      <a:r>
                        <a:rPr lang="fr-FR" dirty="0" smtClean="0"/>
                        <a:t>)</a:t>
                      </a:r>
                    </a:p>
                    <a:p>
                      <a:r>
                        <a:rPr lang="fr-FR" dirty="0" smtClean="0"/>
                        <a:t>Romuald</a:t>
                      </a:r>
                      <a:r>
                        <a:rPr lang="fr-FR" baseline="0" dirty="0" smtClean="0"/>
                        <a:t> 39’50 (23</a:t>
                      </a:r>
                      <a:r>
                        <a:rPr lang="fr-FR" baseline="30000" dirty="0" smtClean="0"/>
                        <a:t>ème</a:t>
                      </a:r>
                      <a:r>
                        <a:rPr lang="fr-FR" baseline="0" dirty="0" smtClean="0"/>
                        <a:t>)</a:t>
                      </a:r>
                      <a:endParaRPr lang="fr-FR" dirty="0" smtClean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Benoit 1h22’45 (5</a:t>
                      </a:r>
                      <a:r>
                        <a:rPr lang="fr-FR" b="1" baseline="30000" dirty="0" smtClean="0">
                          <a:solidFill>
                            <a:srgbClr val="FF0000"/>
                          </a:solidFill>
                        </a:rPr>
                        <a:t>ème</a:t>
                      </a:r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Thomas</a:t>
                      </a:r>
                      <a:r>
                        <a:rPr lang="fr-FR" b="1" baseline="0" dirty="0" smtClean="0">
                          <a:solidFill>
                            <a:srgbClr val="FF0000"/>
                          </a:solidFill>
                        </a:rPr>
                        <a:t> 2h57’08 (3</a:t>
                      </a:r>
                      <a:r>
                        <a:rPr lang="fr-FR" b="1" baseline="30000" dirty="0" smtClean="0">
                          <a:solidFill>
                            <a:srgbClr val="FF0000"/>
                          </a:solidFill>
                        </a:rPr>
                        <a:t>ème</a:t>
                      </a:r>
                      <a:r>
                        <a:rPr lang="fr-FR" b="1" baseline="0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3102831"/>
                  </a:ext>
                </a:extLst>
              </a:tr>
              <a:tr h="938468">
                <a:tc>
                  <a:txBody>
                    <a:bodyPr/>
                    <a:lstStyle/>
                    <a:p>
                      <a:r>
                        <a:rPr lang="fr-FR" dirty="0"/>
                        <a:t>Séniors 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Caro</a:t>
                      </a:r>
                      <a:r>
                        <a:rPr lang="fr-FR" b="1" baseline="0" dirty="0" smtClean="0">
                          <a:solidFill>
                            <a:srgbClr val="FF0000"/>
                          </a:solidFill>
                        </a:rPr>
                        <a:t> 43’28 (4</a:t>
                      </a:r>
                      <a:r>
                        <a:rPr lang="fr-FR" b="1" baseline="30000" dirty="0" smtClean="0">
                          <a:solidFill>
                            <a:srgbClr val="FF0000"/>
                          </a:solidFill>
                        </a:rPr>
                        <a:t>ème</a:t>
                      </a:r>
                      <a:r>
                        <a:rPr lang="fr-FR" b="1" baseline="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  <a:p>
                      <a:r>
                        <a:rPr lang="fr-FR" baseline="0" dirty="0" smtClean="0"/>
                        <a:t>Emeline 53’24 (13</a:t>
                      </a:r>
                      <a:r>
                        <a:rPr lang="fr-FR" baseline="30000" dirty="0" smtClean="0"/>
                        <a:t>ème</a:t>
                      </a:r>
                      <a:r>
                        <a:rPr lang="fr-FR" baseline="0" dirty="0" smtClean="0"/>
                        <a:t>)</a:t>
                      </a:r>
                      <a:endParaRPr lang="fr-FR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Caro 1h41’03 (7</a:t>
                      </a:r>
                      <a:r>
                        <a:rPr lang="fr-FR" baseline="30000" dirty="0" smtClean="0"/>
                        <a:t>ème</a:t>
                      </a:r>
                      <a:r>
                        <a:rPr lang="fr-FR" dirty="0" smtClean="0"/>
                        <a:t>)</a:t>
                      </a:r>
                    </a:p>
                    <a:p>
                      <a:r>
                        <a:rPr lang="fr-FR" dirty="0" smtClean="0"/>
                        <a:t>Mélanie V 2h02’31 (17</a:t>
                      </a:r>
                      <a:r>
                        <a:rPr lang="fr-FR" baseline="30000" dirty="0" smtClean="0"/>
                        <a:t>ème</a:t>
                      </a:r>
                      <a:r>
                        <a:rPr lang="fr-FR" dirty="0" smtClean="0"/>
                        <a:t>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err="1" smtClean="0">
                          <a:solidFill>
                            <a:srgbClr val="FF0000"/>
                          </a:solidFill>
                        </a:rPr>
                        <a:t>Elvina</a:t>
                      </a:r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 3h17’15 (1</a:t>
                      </a:r>
                      <a:r>
                        <a:rPr lang="fr-FR" b="1" baseline="30000" dirty="0" smtClean="0">
                          <a:solidFill>
                            <a:srgbClr val="FF0000"/>
                          </a:solidFill>
                        </a:rPr>
                        <a:t>ère</a:t>
                      </a:r>
                      <a:r>
                        <a:rPr lang="fr-FR" b="1" baseline="0" dirty="0" smtClean="0">
                          <a:solidFill>
                            <a:srgbClr val="FF0000"/>
                          </a:solidFill>
                        </a:rPr>
                        <a:t> et 4</a:t>
                      </a:r>
                      <a:r>
                        <a:rPr lang="fr-FR" b="1" baseline="30000" dirty="0" smtClean="0">
                          <a:solidFill>
                            <a:srgbClr val="FF0000"/>
                          </a:solidFill>
                        </a:rPr>
                        <a:t>ème</a:t>
                      </a:r>
                      <a:r>
                        <a:rPr lang="fr-FR" b="1" baseline="0" dirty="0" smtClean="0">
                          <a:solidFill>
                            <a:srgbClr val="FF0000"/>
                          </a:solidFill>
                        </a:rPr>
                        <a:t> régional)</a:t>
                      </a:r>
                      <a:endParaRPr lang="fr-FR" b="1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Caro 3h30’02 (2</a:t>
                      </a:r>
                      <a:r>
                        <a:rPr lang="fr-FR" b="1" baseline="30000" dirty="0" smtClean="0">
                          <a:solidFill>
                            <a:srgbClr val="FF0000"/>
                          </a:solidFill>
                        </a:rPr>
                        <a:t>ème</a:t>
                      </a:r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  <a:p>
                      <a:r>
                        <a:rPr lang="fr-FR" dirty="0" smtClean="0"/>
                        <a:t>Sabrina 3h59’00 (4ème)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457209"/>
                  </a:ext>
                </a:extLst>
              </a:tr>
              <a:tr h="656927">
                <a:tc>
                  <a:txBody>
                    <a:bodyPr/>
                    <a:lstStyle/>
                    <a:p>
                      <a:r>
                        <a:rPr lang="fr-FR" dirty="0"/>
                        <a:t>Masters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Denis 40’29 (38</a:t>
                      </a:r>
                      <a:r>
                        <a:rPr lang="fr-FR" baseline="30000" dirty="0"/>
                        <a:t>ème</a:t>
                      </a:r>
                      <a:r>
                        <a:rPr lang="fr-FR" dirty="0"/>
                        <a:t>)</a:t>
                      </a:r>
                    </a:p>
                    <a:p>
                      <a:r>
                        <a:rPr lang="fr-FR" dirty="0"/>
                        <a:t>Fred 45’11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Didier 1h33’04 (31</a:t>
                      </a:r>
                      <a:r>
                        <a:rPr lang="fr-FR" baseline="30000" dirty="0" smtClean="0"/>
                        <a:t>ème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 smtClean="0">
                          <a:solidFill>
                            <a:schemeClr val="tx1"/>
                          </a:solidFill>
                        </a:rPr>
                        <a:t>Martial</a:t>
                      </a:r>
                      <a:r>
                        <a:rPr lang="fr-FR" b="0" baseline="0" dirty="0" smtClean="0">
                          <a:solidFill>
                            <a:schemeClr val="tx1"/>
                          </a:solidFill>
                        </a:rPr>
                        <a:t> 3h57’00 (24</a:t>
                      </a:r>
                      <a:r>
                        <a:rPr lang="fr-FR" b="0" baseline="30000" dirty="0" smtClean="0">
                          <a:solidFill>
                            <a:schemeClr val="tx1"/>
                          </a:solidFill>
                        </a:rPr>
                        <a:t>ème</a:t>
                      </a:r>
                      <a:r>
                        <a:rPr lang="fr-FR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r>
                        <a:rPr lang="fr-FR" b="0" baseline="0" dirty="0" smtClean="0">
                          <a:solidFill>
                            <a:schemeClr val="tx1"/>
                          </a:solidFill>
                        </a:rPr>
                        <a:t>Fred 3h57’17 (25</a:t>
                      </a:r>
                      <a:r>
                        <a:rPr lang="fr-FR" b="0" baseline="30000" dirty="0" smtClean="0">
                          <a:solidFill>
                            <a:schemeClr val="tx1"/>
                          </a:solidFill>
                        </a:rPr>
                        <a:t>ème</a:t>
                      </a:r>
                      <a:r>
                        <a:rPr lang="fr-FR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0179176"/>
                  </a:ext>
                </a:extLst>
              </a:tr>
              <a:tr h="9384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Masters F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Laetitia 49’04 (18</a:t>
                      </a:r>
                      <a:r>
                        <a:rPr lang="fr-FR" baseline="30000" dirty="0"/>
                        <a:t>ème</a:t>
                      </a:r>
                      <a:r>
                        <a:rPr lang="fr-F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Sidonie 1h51’14</a:t>
                      </a:r>
                      <a:r>
                        <a:rPr lang="fr-FR" baseline="0" dirty="0" smtClean="0"/>
                        <a:t> (13</a:t>
                      </a:r>
                      <a:r>
                        <a:rPr lang="fr-FR" baseline="30000" dirty="0" smtClean="0"/>
                        <a:t>ème</a:t>
                      </a:r>
                      <a:r>
                        <a:rPr lang="fr-FR" baseline="0" dirty="0" smtClean="0"/>
                        <a:t>)</a:t>
                      </a:r>
                      <a:endParaRPr lang="fr-FR" dirty="0" smtClean="0"/>
                    </a:p>
                    <a:p>
                      <a:r>
                        <a:rPr lang="fr-FR" dirty="0" smtClean="0"/>
                        <a:t>Frédérique 1h51’22 (14</a:t>
                      </a:r>
                      <a:r>
                        <a:rPr lang="fr-FR" baseline="30000" dirty="0" smtClean="0"/>
                        <a:t>ème</a:t>
                      </a:r>
                      <a:r>
                        <a:rPr lang="fr-FR" dirty="0" smtClean="0"/>
                        <a:t>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5392509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4320330" y="1003769"/>
            <a:ext cx="4815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/>
              <a:t>Les chronos du club</a:t>
            </a:r>
          </a:p>
        </p:txBody>
      </p:sp>
      <p:pic>
        <p:nvPicPr>
          <p:cNvPr id="4100" name="Picture 4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21" y="364318"/>
            <a:ext cx="1520241" cy="152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016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1" y="285692"/>
            <a:ext cx="2449671" cy="75635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629013" y="268794"/>
            <a:ext cx="4815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/>
              <a:t>Les classements</a:t>
            </a: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816281"/>
              </p:ext>
            </p:extLst>
          </p:nvPr>
        </p:nvGraphicFramePr>
        <p:xfrm>
          <a:off x="762026" y="2149522"/>
          <a:ext cx="10747668" cy="418416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95639">
                  <a:extLst>
                    <a:ext uri="{9D8B030D-6E8A-4147-A177-3AD203B41FA5}">
                      <a16:colId xmlns:a16="http://schemas.microsoft.com/office/drawing/2014/main" xmlns="" val="2159595454"/>
                    </a:ext>
                  </a:extLst>
                </a:gridCol>
                <a:gridCol w="895639">
                  <a:extLst>
                    <a:ext uri="{9D8B030D-6E8A-4147-A177-3AD203B41FA5}">
                      <a16:colId xmlns:a16="http://schemas.microsoft.com/office/drawing/2014/main" xmlns="" val="1305391991"/>
                    </a:ext>
                  </a:extLst>
                </a:gridCol>
                <a:gridCol w="895639">
                  <a:extLst>
                    <a:ext uri="{9D8B030D-6E8A-4147-A177-3AD203B41FA5}">
                      <a16:colId xmlns:a16="http://schemas.microsoft.com/office/drawing/2014/main" xmlns="" val="359902535"/>
                    </a:ext>
                  </a:extLst>
                </a:gridCol>
                <a:gridCol w="895639">
                  <a:extLst>
                    <a:ext uri="{9D8B030D-6E8A-4147-A177-3AD203B41FA5}">
                      <a16:colId xmlns:a16="http://schemas.microsoft.com/office/drawing/2014/main" xmlns="" val="788307234"/>
                    </a:ext>
                  </a:extLst>
                </a:gridCol>
                <a:gridCol w="895639">
                  <a:extLst>
                    <a:ext uri="{9D8B030D-6E8A-4147-A177-3AD203B41FA5}">
                      <a16:colId xmlns:a16="http://schemas.microsoft.com/office/drawing/2014/main" xmlns="" val="3045941574"/>
                    </a:ext>
                  </a:extLst>
                </a:gridCol>
                <a:gridCol w="895639">
                  <a:extLst>
                    <a:ext uri="{9D8B030D-6E8A-4147-A177-3AD203B41FA5}">
                      <a16:colId xmlns:a16="http://schemas.microsoft.com/office/drawing/2014/main" xmlns="" val="2059457672"/>
                    </a:ext>
                  </a:extLst>
                </a:gridCol>
                <a:gridCol w="895639">
                  <a:extLst>
                    <a:ext uri="{9D8B030D-6E8A-4147-A177-3AD203B41FA5}">
                      <a16:colId xmlns:a16="http://schemas.microsoft.com/office/drawing/2014/main" xmlns="" val="2388758453"/>
                    </a:ext>
                  </a:extLst>
                </a:gridCol>
                <a:gridCol w="895639">
                  <a:extLst>
                    <a:ext uri="{9D8B030D-6E8A-4147-A177-3AD203B41FA5}">
                      <a16:colId xmlns:a16="http://schemas.microsoft.com/office/drawing/2014/main" xmlns="" val="83655190"/>
                    </a:ext>
                  </a:extLst>
                </a:gridCol>
                <a:gridCol w="895639">
                  <a:extLst>
                    <a:ext uri="{9D8B030D-6E8A-4147-A177-3AD203B41FA5}">
                      <a16:colId xmlns:a16="http://schemas.microsoft.com/office/drawing/2014/main" xmlns="" val="2323003221"/>
                    </a:ext>
                  </a:extLst>
                </a:gridCol>
                <a:gridCol w="895639">
                  <a:extLst>
                    <a:ext uri="{9D8B030D-6E8A-4147-A177-3AD203B41FA5}">
                      <a16:colId xmlns:a16="http://schemas.microsoft.com/office/drawing/2014/main" xmlns="" val="3585895342"/>
                    </a:ext>
                  </a:extLst>
                </a:gridCol>
                <a:gridCol w="895639">
                  <a:extLst>
                    <a:ext uri="{9D8B030D-6E8A-4147-A177-3AD203B41FA5}">
                      <a16:colId xmlns:a16="http://schemas.microsoft.com/office/drawing/2014/main" xmlns="" val="1707621826"/>
                    </a:ext>
                  </a:extLst>
                </a:gridCol>
                <a:gridCol w="895639">
                  <a:extLst>
                    <a:ext uri="{9D8B030D-6E8A-4147-A177-3AD203B41FA5}">
                      <a16:colId xmlns:a16="http://schemas.microsoft.com/office/drawing/2014/main" xmlns="" val="3772347066"/>
                    </a:ext>
                  </a:extLst>
                </a:gridCol>
              </a:tblGrid>
              <a:tr h="458120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IR2 </a:t>
                      </a:r>
                      <a:r>
                        <a:rPr lang="fr-FR" sz="1200" dirty="0"/>
                        <a:t>(21pts)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IR3</a:t>
                      </a:r>
                    </a:p>
                    <a:p>
                      <a:r>
                        <a:rPr lang="fr-FR" sz="1200" dirty="0"/>
                        <a:t>(20 pts)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IR4</a:t>
                      </a:r>
                    </a:p>
                    <a:p>
                      <a:r>
                        <a:rPr lang="fr-FR" sz="1200" dirty="0"/>
                        <a:t>(18pts)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R1</a:t>
                      </a:r>
                    </a:p>
                    <a:p>
                      <a:r>
                        <a:rPr lang="fr-FR" sz="1200" dirty="0"/>
                        <a:t>(15pts)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R3 (13pts)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R5 </a:t>
                      </a:r>
                      <a:r>
                        <a:rPr lang="fr-FR" sz="1200" dirty="0"/>
                        <a:t>(</a:t>
                      </a:r>
                      <a:r>
                        <a:rPr lang="fr-FR" sz="1200" dirty="0" smtClean="0"/>
                        <a:t>11pts</a:t>
                      </a:r>
                      <a:r>
                        <a:rPr lang="fr-FR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D2 (8pts</a:t>
                      </a:r>
                      <a:r>
                        <a:rPr lang="fr-FR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D4 (6pts</a:t>
                      </a:r>
                      <a:r>
                        <a:rPr lang="fr-FR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D5 (4pts</a:t>
                      </a:r>
                      <a:r>
                        <a:rPr lang="fr-FR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D6 (1pt)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D8</a:t>
                      </a:r>
                    </a:p>
                    <a:p>
                      <a:r>
                        <a:rPr lang="fr-FR" sz="1200" dirty="0"/>
                        <a:t>(1pt)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0007889"/>
                  </a:ext>
                </a:extLst>
              </a:tr>
              <a:tr h="702451"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Séniors Filles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Elvina</a:t>
                      </a:r>
                      <a:r>
                        <a:rPr lang="fr-FR" sz="1000" dirty="0" smtClean="0"/>
                        <a:t> marathon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Caro 3h30 marathon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Claire </a:t>
                      </a:r>
                      <a:r>
                        <a:rPr lang="fr-FR" sz="1000" dirty="0" err="1" smtClean="0"/>
                        <a:t>Peligri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Sabrina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Emeline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Mélanie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1975512"/>
                  </a:ext>
                </a:extLst>
              </a:tr>
              <a:tr h="1007865"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Séniors </a:t>
                      </a:r>
                      <a:r>
                        <a:rPr lang="fr-FR" sz="1000" b="1" dirty="0" err="1"/>
                        <a:t>Garcons</a:t>
                      </a:r>
                      <a:endParaRPr lang="fr-FR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Benoit (Entraineur)</a:t>
                      </a:r>
                    </a:p>
                    <a:p>
                      <a:r>
                        <a:rPr lang="fr-FR" sz="1000" dirty="0"/>
                        <a:t>Pascal (entraineur)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Benoit </a:t>
                      </a:r>
                      <a:r>
                        <a:rPr lang="fr-FR" sz="1000" dirty="0" smtClean="0"/>
                        <a:t>Guillaume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55763265"/>
                  </a:ext>
                </a:extLst>
              </a:tr>
              <a:tr h="1313278"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Masters Homme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baseline="0" dirty="0" smtClean="0"/>
                        <a:t>Didier</a:t>
                      </a:r>
                      <a:endParaRPr lang="fr-FR" sz="1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Denis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Fred</a:t>
                      </a:r>
                    </a:p>
                    <a:p>
                      <a:r>
                        <a:rPr lang="fr-FR" sz="1000" dirty="0" smtClean="0"/>
                        <a:t>Gérald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Allain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2498761"/>
                  </a:ext>
                </a:extLst>
              </a:tr>
              <a:tr h="702451"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Masters Femme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Frédérique Sidonie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10078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3907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57013" y="1823307"/>
            <a:ext cx="9144000" cy="1620109"/>
          </a:xfrm>
        </p:spPr>
        <p:txBody>
          <a:bodyPr>
            <a:normAutofit fontScale="90000"/>
          </a:bodyPr>
          <a:lstStyle/>
          <a:p>
            <a:pPr algn="l"/>
            <a:r>
              <a:rPr lang="fr-FR" b="1" u="sng" dirty="0" smtClean="0"/>
              <a:t>Challenge club 2017-2018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 smtClean="0"/>
              <a:t>- plus grand nombre de Km parcourus H et F</a:t>
            </a:r>
            <a:br>
              <a:rPr lang="fr-FR" sz="2800" dirty="0" smtClean="0"/>
            </a:br>
            <a:r>
              <a:rPr lang="fr-FR" sz="2800" dirty="0" smtClean="0"/>
              <a:t>- compétition interne? </a:t>
            </a:r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1" y="285692"/>
            <a:ext cx="2449671" cy="75635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629013" y="268794"/>
            <a:ext cx="4815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/>
              <a:t>Les classements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013" y="3146855"/>
            <a:ext cx="4023967" cy="228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6706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376</Words>
  <Application>Microsoft Office PowerPoint</Application>
  <PresentationFormat>Grand écran</PresentationFormat>
  <Paragraphs>137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Challenge club 2017-2018 - plus grand nombre de Km parcourus H et F - compétition interne? 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Benoit Baptiste</dc:creator>
  <cp:lastModifiedBy>Thomas Brabant</cp:lastModifiedBy>
  <cp:revision>42</cp:revision>
  <cp:lastPrinted>2017-10-13T15:46:48Z</cp:lastPrinted>
  <dcterms:created xsi:type="dcterms:W3CDTF">2016-10-03T07:58:41Z</dcterms:created>
  <dcterms:modified xsi:type="dcterms:W3CDTF">2017-10-13T15:50:51Z</dcterms:modified>
</cp:coreProperties>
</file>